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30"/>
  </p:notesMasterIdLst>
  <p:sldIdLst>
    <p:sldId id="256" r:id="rId2"/>
    <p:sldId id="294" r:id="rId3"/>
    <p:sldId id="257" r:id="rId4"/>
    <p:sldId id="265" r:id="rId5"/>
    <p:sldId id="266" r:id="rId6"/>
    <p:sldId id="267" r:id="rId7"/>
    <p:sldId id="271" r:id="rId8"/>
    <p:sldId id="272" r:id="rId9"/>
    <p:sldId id="273" r:id="rId10"/>
    <p:sldId id="282" r:id="rId11"/>
    <p:sldId id="287" r:id="rId12"/>
    <p:sldId id="279" r:id="rId13"/>
    <p:sldId id="296" r:id="rId14"/>
    <p:sldId id="286" r:id="rId15"/>
    <p:sldId id="275" r:id="rId16"/>
    <p:sldId id="281" r:id="rId17"/>
    <p:sldId id="299" r:id="rId18"/>
    <p:sldId id="290" r:id="rId19"/>
    <p:sldId id="291" r:id="rId20"/>
    <p:sldId id="292" r:id="rId21"/>
    <p:sldId id="298" r:id="rId22"/>
    <p:sldId id="300" r:id="rId23"/>
    <p:sldId id="283" r:id="rId24"/>
    <p:sldId id="289" r:id="rId25"/>
    <p:sldId id="284" r:id="rId26"/>
    <p:sldId id="288" r:id="rId27"/>
    <p:sldId id="278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3"/>
    <p:restoredTop sz="94648"/>
  </p:normalViewPr>
  <p:slideViewPr>
    <p:cSldViewPr snapToGrid="0" snapToObjects="1">
      <p:cViewPr varScale="1">
        <p:scale>
          <a:sx n="87" d="100"/>
          <a:sy n="87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03AF5-B955-9646-A054-91B875D940AD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F2AB2-9C3F-3447-AA77-BE5E45A0B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F2AB2-9C3F-3447-AA77-BE5E45A0B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3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F2AB2-9C3F-3447-AA77-BE5E45A0B8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9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0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0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4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6016" y="6443187"/>
            <a:ext cx="2127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43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5999" y="6356351"/>
            <a:ext cx="609600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8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infdis/jiv367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200497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3-019-0056-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3A5B-0E70-C74A-9025-91949FFC1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Quantifying the Breadth of Vaccine Responses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5D576-BF4A-304E-AA4C-24D3D8FEA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Amanda Skarlupka</a:t>
            </a:r>
          </a:p>
          <a:p>
            <a:r>
              <a:rPr lang="en-US" dirty="0"/>
              <a:t>11/4/21</a:t>
            </a:r>
          </a:p>
        </p:txBody>
      </p:sp>
    </p:spTree>
    <p:extLst>
      <p:ext uri="{BB962C8B-B14F-4D97-AF65-F5344CB8AC3E}">
        <p14:creationId xmlns:p14="http://schemas.microsoft.com/office/powerpoint/2010/main" val="149606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DAC461-ABD9-EC4D-A959-2BFE59F2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688" y="279781"/>
            <a:ext cx="6271706" cy="1325563"/>
          </a:xfrm>
        </p:spPr>
        <p:txBody>
          <a:bodyPr>
            <a:normAutofit/>
          </a:bodyPr>
          <a:lstStyle/>
          <a:p>
            <a:r>
              <a:rPr lang="en-US" dirty="0"/>
              <a:t>Count the Strains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F6EC476-AAD9-9F47-8401-1495DD4235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4519" t="34528" b="5047"/>
          <a:stretch/>
        </p:blipFill>
        <p:spPr>
          <a:xfrm>
            <a:off x="0" y="-70356"/>
            <a:ext cx="4078732" cy="69283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972E8E-DDC4-8346-A514-3F6BE7D5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0688" y="1825625"/>
            <a:ext cx="5853112" cy="4351338"/>
          </a:xfrm>
        </p:spPr>
        <p:txBody>
          <a:bodyPr/>
          <a:lstStyle/>
          <a:p>
            <a:r>
              <a:rPr lang="en-US" dirty="0"/>
              <a:t>Depends on the strains chosen</a:t>
            </a:r>
          </a:p>
          <a:p>
            <a:pPr lvl="1"/>
            <a:r>
              <a:rPr lang="en-US" dirty="0"/>
              <a:t>Usually selected from previously determined “antigenic clusters” or genetic clades</a:t>
            </a:r>
          </a:p>
          <a:p>
            <a:r>
              <a:rPr lang="en-US" dirty="0"/>
              <a:t>Open to researchers choosing strains that they know will react positively for desired outcome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94403-0423-5640-B811-C27148F905FE}"/>
              </a:ext>
            </a:extLst>
          </p:cNvPr>
          <p:cNvSpPr txBox="1"/>
          <p:nvPr/>
        </p:nvSpPr>
        <p:spPr>
          <a:xfrm>
            <a:off x="4152900" y="5609643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Dugan, H. L., Guthmiller, J. J., Arevalo, P., Huang, M., Chen, Y. Q., Neu, K. E., Henry, C., Zheng, N. Y., Lan, L. Y., </a:t>
            </a:r>
            <a:r>
              <a:rPr lang="en-US" sz="1000" dirty="0" err="1"/>
              <a:t>Tepora</a:t>
            </a:r>
            <a:r>
              <a:rPr lang="en-US" sz="1000" dirty="0"/>
              <a:t>, M. E., </a:t>
            </a:r>
            <a:r>
              <a:rPr lang="en-US" sz="1000" dirty="0" err="1"/>
              <a:t>Stovicek</a:t>
            </a:r>
            <a:r>
              <a:rPr lang="en-US" sz="1000" dirty="0"/>
              <a:t>, O., </a:t>
            </a:r>
            <a:r>
              <a:rPr lang="en-US" sz="1000" dirty="0" err="1"/>
              <a:t>Bitar</a:t>
            </a:r>
            <a:r>
              <a:rPr lang="en-US" sz="1000" dirty="0"/>
              <a:t>, D., Palm, A. E., Stamper, C. T., </a:t>
            </a:r>
            <a:r>
              <a:rPr lang="en-US" sz="1000" dirty="0" err="1"/>
              <a:t>Changrob</a:t>
            </a:r>
            <a:r>
              <a:rPr lang="en-US" sz="1000" dirty="0"/>
              <a:t>, S., </a:t>
            </a:r>
            <a:r>
              <a:rPr lang="en-US" sz="1000" dirty="0" err="1"/>
              <a:t>Utset</a:t>
            </a:r>
            <a:r>
              <a:rPr lang="en-US" sz="1000" dirty="0"/>
              <a:t>, H. A., Coughlan, L., </a:t>
            </a:r>
            <a:r>
              <a:rPr lang="en-US" sz="1000" dirty="0" err="1"/>
              <a:t>Krammer</a:t>
            </a:r>
            <a:r>
              <a:rPr lang="en-US" sz="1000" dirty="0"/>
              <a:t>, F., </a:t>
            </a:r>
            <a:r>
              <a:rPr lang="en-US" sz="1000" dirty="0" err="1"/>
              <a:t>Cobey</a:t>
            </a:r>
            <a:r>
              <a:rPr lang="en-US" sz="1000" dirty="0"/>
              <a:t>, S., &amp; Wilson, P. C. (2020). Preexisting immunity shapes distinct antibody landscapes after influenza virus infection and vaccination in humans. </a:t>
            </a:r>
            <a:r>
              <a:rPr lang="en-US" sz="1000" i="1" dirty="0"/>
              <a:t>Science translational medicine</a:t>
            </a:r>
            <a:r>
              <a:rPr lang="en-US" sz="1000" dirty="0"/>
              <a:t>, </a:t>
            </a:r>
            <a:r>
              <a:rPr lang="en-US" sz="1000" i="1" dirty="0"/>
              <a:t>12</a:t>
            </a:r>
            <a:r>
              <a:rPr lang="en-US" sz="1000" dirty="0"/>
              <a:t>(573), eabd3601. https://</a:t>
            </a:r>
            <a:r>
              <a:rPr lang="en-US" sz="1000" dirty="0" err="1"/>
              <a:t>doi.org</a:t>
            </a:r>
            <a:r>
              <a:rPr lang="en-US" sz="1000" dirty="0"/>
              <a:t>/10.1126/scitranslmed.abd3601</a:t>
            </a:r>
          </a:p>
        </p:txBody>
      </p:sp>
    </p:spTree>
    <p:extLst>
      <p:ext uri="{BB962C8B-B14F-4D97-AF65-F5344CB8AC3E}">
        <p14:creationId xmlns:p14="http://schemas.microsoft.com/office/powerpoint/2010/main" val="136011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0D239-CCC7-7344-9FCB-511C276D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quantify the differences between strains?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00FD-7CF6-F046-8D59-7F7C53D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018"/>
            <a:ext cx="10515600" cy="3811715"/>
          </a:xfrm>
        </p:spPr>
        <p:txBody>
          <a:bodyPr>
            <a:normAutofit/>
          </a:bodyPr>
          <a:lstStyle/>
          <a:p>
            <a:r>
              <a:rPr lang="en-US" dirty="0"/>
              <a:t>Year of isolation</a:t>
            </a:r>
          </a:p>
          <a:p>
            <a:pPr lvl="1"/>
            <a:r>
              <a:rPr lang="en-US" dirty="0"/>
              <a:t>Not representative of antigenic relatedness</a:t>
            </a:r>
          </a:p>
          <a:p>
            <a:pPr lvl="1"/>
            <a:r>
              <a:rPr lang="en-US" dirty="0"/>
              <a:t>Glycosylation/mutations and Antigenic shifts</a:t>
            </a:r>
          </a:p>
          <a:p>
            <a:r>
              <a:rPr lang="en-US" dirty="0"/>
              <a:t>Genetic differences </a:t>
            </a:r>
          </a:p>
          <a:p>
            <a:pPr lvl="1"/>
            <a:r>
              <a:rPr lang="en-US" dirty="0"/>
              <a:t>Genetic cluster do not always match antigenic clusters</a:t>
            </a:r>
          </a:p>
          <a:p>
            <a:pPr lvl="1"/>
            <a:r>
              <a:rPr lang="en-US" dirty="0"/>
              <a:t>Methods are becoming more refined</a:t>
            </a:r>
          </a:p>
          <a:p>
            <a:r>
              <a:rPr lang="en-US" dirty="0"/>
              <a:t>Antigenic cartography</a:t>
            </a:r>
          </a:p>
          <a:p>
            <a:pPr lvl="1"/>
            <a:r>
              <a:rPr lang="en-US" dirty="0"/>
              <a:t>Multiscale dimensional scaling analysis of antibody responses to a distance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23B7-CCFD-2F4F-A428-AD9C77C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of Isolation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E0DDECC-B35A-D54C-AB80-2CFAF413AC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0" y="2222405"/>
            <a:ext cx="3734624" cy="335035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F41D6-5E08-4947-800B-5830892A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4915" y="1961254"/>
            <a:ext cx="4280533" cy="4351338"/>
          </a:xfrm>
        </p:spPr>
        <p:txBody>
          <a:bodyPr>
            <a:normAutofit/>
          </a:bodyPr>
          <a:lstStyle/>
          <a:p>
            <a:r>
              <a:rPr lang="en-US" dirty="0"/>
              <a:t>X-axis</a:t>
            </a:r>
          </a:p>
          <a:p>
            <a:pPr lvl="1"/>
            <a:r>
              <a:rPr lang="en-US" dirty="0"/>
              <a:t>Representative viruses are chosen again (chronological)</a:t>
            </a:r>
          </a:p>
          <a:p>
            <a:pPr lvl="1"/>
            <a:r>
              <a:rPr lang="en-US" dirty="0"/>
              <a:t>Virus year of isolation</a:t>
            </a:r>
          </a:p>
          <a:p>
            <a:r>
              <a:rPr lang="en-US" dirty="0"/>
              <a:t>Y-axis</a:t>
            </a:r>
          </a:p>
          <a:p>
            <a:pPr lvl="1"/>
            <a:r>
              <a:rPr lang="en-US" dirty="0"/>
              <a:t>assay result</a:t>
            </a:r>
          </a:p>
          <a:p>
            <a:r>
              <a:rPr lang="en-US" dirty="0"/>
              <a:t>Does not account for changes in the rate of antigenic drift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66CE5-7D97-9D4F-A262-F1E38389BF5F}"/>
              </a:ext>
            </a:extLst>
          </p:cNvPr>
          <p:cNvSpPr txBox="1"/>
          <p:nvPr/>
        </p:nvSpPr>
        <p:spPr>
          <a:xfrm>
            <a:off x="0" y="5908099"/>
            <a:ext cx="594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Hinojosa M, Shepard SS, Chung JR, et al. Impact of Immune Priming, Vaccination, and Infection on Influenza A(H3N2) Antibody Landscapes in Children. </a:t>
            </a:r>
            <a:r>
              <a:rPr lang="en-US" sz="1000" i="1" dirty="0"/>
              <a:t>J Infect Dis</a:t>
            </a:r>
            <a:r>
              <a:rPr lang="en-US" sz="1000" dirty="0"/>
              <a:t>. 2021;224(3):469-480. doi:10.1093/</a:t>
            </a:r>
            <a:r>
              <a:rPr lang="en-US" sz="1000" dirty="0" err="1"/>
              <a:t>infdis</a:t>
            </a:r>
            <a:r>
              <a:rPr lang="en-US" sz="1000" dirty="0"/>
              <a:t>/jiaa665</a:t>
            </a:r>
          </a:p>
          <a:p>
            <a:endParaRPr lang="en-US" sz="1000" dirty="0"/>
          </a:p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  <a:p>
            <a:endParaRPr lang="en-US" sz="1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BE8D2-F1B6-6646-A2D4-0CA8F64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25" y="2118607"/>
            <a:ext cx="4042040" cy="33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6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69DB-4C3A-0844-842B-2A2783C3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Differences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811-D135-6D4B-BD6D-E671203A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5348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Response is depicted on a phylogenetic tree</a:t>
            </a:r>
          </a:p>
          <a:p>
            <a:pPr lvl="1"/>
            <a:r>
              <a:rPr lang="en-US" dirty="0"/>
              <a:t>Genetic relatedness</a:t>
            </a:r>
          </a:p>
          <a:p>
            <a:pPr lvl="1"/>
            <a:r>
              <a:rPr lang="en-US" dirty="0"/>
              <a:t>Magnitude of response</a:t>
            </a:r>
          </a:p>
          <a:p>
            <a:r>
              <a:rPr lang="en-US" dirty="0"/>
              <a:t>Easier to interpret which strains are more related and more likely to cross-react</a:t>
            </a:r>
          </a:p>
          <a:p>
            <a:r>
              <a:rPr lang="en-US" dirty="0"/>
              <a:t>Genetic clusters do not always match antigenic clusters</a:t>
            </a:r>
          </a:p>
          <a:p>
            <a:pPr lvl="1"/>
            <a:r>
              <a:rPr lang="en-US" dirty="0"/>
              <a:t>H2 viruses genetic clades highly cross-reactive</a:t>
            </a:r>
          </a:p>
        </p:txBody>
      </p:sp>
      <p:pic>
        <p:nvPicPr>
          <p:cNvPr id="8" name="Picture 2" descr="Figure 1">
            <a:extLst>
              <a:ext uri="{FF2B5EF4-FFF2-40B4-BE49-F238E27FC236}">
                <a16:creationId xmlns:a16="http://schemas.microsoft.com/office/drawing/2014/main" id="{C1A9F458-FC65-064D-BFC7-79175E6628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5640"/>
          <a:stretch/>
        </p:blipFill>
        <p:spPr bwMode="auto">
          <a:xfrm>
            <a:off x="762000" y="1369061"/>
            <a:ext cx="4430486" cy="54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4BDC9-BD46-3947-901B-3F97E2BC894E}"/>
              </a:ext>
            </a:extLst>
          </p:cNvPr>
          <p:cNvSpPr txBox="1"/>
          <p:nvPr/>
        </p:nvSpPr>
        <p:spPr>
          <a:xfrm>
            <a:off x="6979498" y="128307"/>
            <a:ext cx="5094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Nachbagauer</a:t>
            </a:r>
            <a:r>
              <a:rPr lang="en-US" sz="1000" dirty="0"/>
              <a:t>, R., Choi, A., Hirsh, A. </a:t>
            </a:r>
            <a:r>
              <a:rPr lang="en-US" sz="1000" i="1" dirty="0"/>
              <a:t>et al.</a:t>
            </a:r>
            <a:r>
              <a:rPr lang="en-US" sz="1000" dirty="0"/>
              <a:t> Defining the antibody cross-</a:t>
            </a:r>
            <a:r>
              <a:rPr lang="en-US" sz="1000" dirty="0" err="1"/>
              <a:t>reactome</a:t>
            </a:r>
            <a:r>
              <a:rPr lang="en-US" sz="1000" dirty="0"/>
              <a:t> directed against the influenza virus surface glycoproteins. </a:t>
            </a:r>
            <a:r>
              <a:rPr lang="en-US" sz="1000" i="1" dirty="0"/>
              <a:t>Nat Immunol</a:t>
            </a:r>
            <a:r>
              <a:rPr lang="en-US" sz="1000" dirty="0"/>
              <a:t> </a:t>
            </a:r>
            <a:r>
              <a:rPr lang="en-US" sz="1000" b="1" dirty="0"/>
              <a:t>18, </a:t>
            </a:r>
            <a:r>
              <a:rPr lang="en-US" sz="1000" dirty="0"/>
              <a:t>464–473 (2017). https://</a:t>
            </a:r>
            <a:r>
              <a:rPr lang="en-US" sz="1000" dirty="0" err="1"/>
              <a:t>doi.org</a:t>
            </a:r>
            <a:r>
              <a:rPr lang="en-US" sz="1000" dirty="0"/>
              <a:t>/10.1038/ni.3684</a:t>
            </a:r>
          </a:p>
        </p:txBody>
      </p:sp>
    </p:spTree>
    <p:extLst>
      <p:ext uri="{BB962C8B-B14F-4D97-AF65-F5344CB8AC3E}">
        <p14:creationId xmlns:p14="http://schemas.microsoft.com/office/powerpoint/2010/main" val="10115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E2384-9FEC-A048-A113-87947A7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Cartography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8290D3-BB39-3F45-B160-27160D4BA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83" y="757164"/>
            <a:ext cx="2286747" cy="502927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41D0DB-14A5-4246-B4A8-8E8CFA7DAE8F}"/>
              </a:ext>
            </a:extLst>
          </p:cNvPr>
          <p:cNvCxnSpPr/>
          <p:nvPr/>
        </p:nvCxnSpPr>
        <p:spPr>
          <a:xfrm>
            <a:off x="10729913" y="1385888"/>
            <a:ext cx="0" cy="4400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3EF261-EAE0-2C4B-9331-31CAA4AE4A6E}"/>
              </a:ext>
            </a:extLst>
          </p:cNvPr>
          <p:cNvSpPr txBox="1"/>
          <p:nvPr/>
        </p:nvSpPr>
        <p:spPr>
          <a:xfrm>
            <a:off x="10822661" y="3074014"/>
            <a:ext cx="106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Antigenic</a:t>
            </a:r>
          </a:p>
          <a:p>
            <a:r>
              <a:rPr lang="en-US" dirty="0"/>
              <a:t>Drift</a:t>
            </a:r>
          </a:p>
          <a:p>
            <a:r>
              <a:rPr lang="en-US" dirty="0"/>
              <a:t>Over</a:t>
            </a:r>
          </a:p>
          <a:p>
            <a:r>
              <a:rPr lang="en-US" dirty="0"/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D5181-29ED-AA45-A0CB-4D7089D3AA5A}"/>
              </a:ext>
            </a:extLst>
          </p:cNvPr>
          <p:cNvSpPr txBox="1"/>
          <p:nvPr/>
        </p:nvSpPr>
        <p:spPr>
          <a:xfrm>
            <a:off x="714375" y="1585298"/>
            <a:ext cx="6092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experimental antibody data (HAI titers) create a matrix of [sera x virus]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lines are Antigenic distance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unit = 1 2-fold change in HAI titer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Distances between viruses can be used as a measurement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F8B03-116A-7D48-B93E-017C191534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9047" y="3564025"/>
            <a:ext cx="6990735" cy="26506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94DEC-9E66-4A4A-B22A-92A0725DB17B}"/>
              </a:ext>
            </a:extLst>
          </p:cNvPr>
          <p:cNvSpPr txBox="1"/>
          <p:nvPr/>
        </p:nvSpPr>
        <p:spPr>
          <a:xfrm>
            <a:off x="10769373" y="0"/>
            <a:ext cx="1357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Smith DJ, </a:t>
            </a:r>
            <a:r>
              <a:rPr lang="en-US" sz="1000" dirty="0" err="1"/>
              <a:t>Lapedes</a:t>
            </a:r>
            <a:r>
              <a:rPr lang="en-US" sz="1000" dirty="0"/>
              <a:t> AS, de Jong JC, </a:t>
            </a:r>
            <a:r>
              <a:rPr lang="en-US" sz="1000" dirty="0" err="1"/>
              <a:t>Bestebroer</a:t>
            </a:r>
            <a:r>
              <a:rPr lang="en-US" sz="1000" dirty="0"/>
              <a:t> TM, </a:t>
            </a:r>
            <a:r>
              <a:rPr lang="en-US" sz="1000" dirty="0" err="1"/>
              <a:t>Rimmelzwaan</a:t>
            </a:r>
            <a:r>
              <a:rPr lang="en-US" sz="1000" dirty="0"/>
              <a:t> GF, Osterhaus AD, </a:t>
            </a:r>
            <a:r>
              <a:rPr lang="en-US" sz="1000" dirty="0" err="1"/>
              <a:t>Fouchier</a:t>
            </a:r>
            <a:r>
              <a:rPr lang="en-US" sz="1000" dirty="0"/>
              <a:t> RA. Mapping the antigenic and genetic evolution of influenza virus. Science. 2004 Jul 16;305(5682):371-6. </a:t>
            </a:r>
            <a:r>
              <a:rPr lang="en-US" sz="1000" dirty="0" err="1"/>
              <a:t>doi</a:t>
            </a:r>
            <a:r>
              <a:rPr lang="en-US" sz="1000" dirty="0"/>
              <a:t>: 10.1126/science.1097211. </a:t>
            </a:r>
            <a:r>
              <a:rPr lang="en-US" sz="1000" dirty="0" err="1"/>
              <a:t>Epub</a:t>
            </a:r>
            <a:r>
              <a:rPr lang="en-US" sz="1000" dirty="0"/>
              <a:t> 2004 Jun 24. PMID: 15218094.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E497D-AA45-3F42-953C-AC5B9303D282}"/>
              </a:ext>
            </a:extLst>
          </p:cNvPr>
          <p:cNvSpPr txBox="1"/>
          <p:nvPr/>
        </p:nvSpPr>
        <p:spPr>
          <a:xfrm>
            <a:off x="1928299" y="6149348"/>
            <a:ext cx="2938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with </a:t>
            </a:r>
            <a:r>
              <a:rPr lang="en-US" sz="1000" dirty="0" err="1"/>
              <a:t>BioRender.com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825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8F47-D46C-C747-B0E7-B02B708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Landscapes include antigenic distance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B78BC-EA08-934B-BACB-133A61390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996" y="1825625"/>
            <a:ext cx="2898008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D02309-CBCC-8C49-9031-0C2761B10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8496" y="1825625"/>
            <a:ext cx="61353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Visualize individual’s breadth to antigenic history</a:t>
            </a:r>
          </a:p>
          <a:p>
            <a:r>
              <a:rPr lang="en-US" dirty="0"/>
              <a:t>Antigenic cartography</a:t>
            </a:r>
          </a:p>
          <a:p>
            <a:pPr lvl="1"/>
            <a:r>
              <a:rPr lang="en-US" dirty="0"/>
              <a:t>Summary path using time of isolation</a:t>
            </a:r>
          </a:p>
          <a:p>
            <a:r>
              <a:rPr lang="en-US" dirty="0"/>
              <a:t>Use the individual’s serum titers to the viruses in the Z-axis. Fit locally-weighted multiple linear regression surface</a:t>
            </a:r>
          </a:p>
          <a:p>
            <a:r>
              <a:rPr lang="en-US" dirty="0"/>
              <a:t>Follow the summary path</a:t>
            </a:r>
          </a:p>
          <a:p>
            <a:r>
              <a:rPr lang="en-US" dirty="0"/>
              <a:t>Reduce to 2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D4F23-474A-DC4E-B9D3-D927FDC8086D}"/>
              </a:ext>
            </a:extLst>
          </p:cNvPr>
          <p:cNvSpPr txBox="1"/>
          <p:nvPr/>
        </p:nvSpPr>
        <p:spPr>
          <a:xfrm>
            <a:off x="6514289" y="6457890"/>
            <a:ext cx="50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Fonville JM, Wilks SH, James SL, et al. Antibody landscapes after influenza virus infection or vaccination. </a:t>
            </a:r>
            <a:r>
              <a:rPr lang="en-US" sz="1000" i="1" dirty="0"/>
              <a:t>Science</a:t>
            </a:r>
            <a:r>
              <a:rPr lang="en-US" sz="1000" dirty="0"/>
              <a:t>. 2014;346(6212):996-1000. doi:10.1126/science.1256427</a:t>
            </a:r>
          </a:p>
        </p:txBody>
      </p:sp>
    </p:spTree>
    <p:extLst>
      <p:ext uri="{BB962C8B-B14F-4D97-AF65-F5344CB8AC3E}">
        <p14:creationId xmlns:p14="http://schemas.microsoft.com/office/powerpoint/2010/main" val="7706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3971-935F-A54D-9CC6-B59B4DA9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 Summary Path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5A761-A705-F741-B69E-08FE760CFB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11968"/>
            <a:ext cx="5181600" cy="27786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0CE98-006F-7543-B098-9617685F50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X-axis is the antigenic distance from the cartography results</a:t>
            </a:r>
          </a:p>
          <a:p>
            <a:r>
              <a:rPr lang="en-US" dirty="0"/>
              <a:t>Reference point usually starts at 1968 virus</a:t>
            </a:r>
          </a:p>
          <a:p>
            <a:r>
              <a:rPr lang="en-US" dirty="0"/>
              <a:t>Antigenically related viruses are have shorter distances</a:t>
            </a:r>
          </a:p>
          <a:p>
            <a:r>
              <a:rPr lang="en-US" dirty="0"/>
              <a:t>Strain-specific responses will be steep peaks</a:t>
            </a:r>
          </a:p>
          <a:p>
            <a:r>
              <a:rPr lang="en-US" dirty="0"/>
              <a:t>Broadly-reactive will be hills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8FB5E-2042-EF43-8F2F-B3A651F24887}"/>
              </a:ext>
            </a:extLst>
          </p:cNvPr>
          <p:cNvSpPr txBox="1"/>
          <p:nvPr/>
        </p:nvSpPr>
        <p:spPr>
          <a:xfrm>
            <a:off x="76200" y="6311900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Hinojosa M, Shepard SS, Chung JR, et al. Impact of Immune Priming, Vaccination, and Infection on Influenza A(H3N2) Antibody Landscapes in Children. </a:t>
            </a:r>
            <a:r>
              <a:rPr lang="en-US" sz="1000" i="1" dirty="0"/>
              <a:t>J Infect Dis</a:t>
            </a:r>
            <a:r>
              <a:rPr lang="en-US" sz="1000" dirty="0"/>
              <a:t>. 2021;224(3):469-480. doi:10.1093/</a:t>
            </a:r>
            <a:r>
              <a:rPr lang="en-US" sz="1000" dirty="0" err="1"/>
              <a:t>infdis</a:t>
            </a:r>
            <a:r>
              <a:rPr lang="en-US" sz="1000" dirty="0"/>
              <a:t>/jiaa665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AC633-6932-B546-B04C-9E4A2D1213F1}"/>
              </a:ext>
            </a:extLst>
          </p:cNvPr>
          <p:cNvSpPr txBox="1"/>
          <p:nvPr/>
        </p:nvSpPr>
        <p:spPr>
          <a:xfrm>
            <a:off x="2015491" y="2070557"/>
            <a:ext cx="19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2014-2015 (Texas/2012)</a:t>
            </a:r>
          </a:p>
          <a:p>
            <a:pPr algn="ctr"/>
            <a:r>
              <a:rPr lang="en-US" sz="1400" dirty="0"/>
              <a:t>Season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F3B6C-2FBE-714B-8C06-E111A4CB632F}"/>
              </a:ext>
            </a:extLst>
          </p:cNvPr>
          <p:cNvSpPr txBox="1"/>
          <p:nvPr/>
        </p:nvSpPr>
        <p:spPr>
          <a:xfrm>
            <a:off x="4113167" y="2079653"/>
            <a:ext cx="1864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2015-2016 (</a:t>
            </a:r>
            <a:r>
              <a:rPr lang="en-US" sz="1400" dirty="0" err="1"/>
              <a:t>Swit</a:t>
            </a:r>
            <a:r>
              <a:rPr lang="en-US" sz="1400" dirty="0"/>
              <a:t>/2013)</a:t>
            </a:r>
          </a:p>
          <a:p>
            <a:pPr algn="ctr"/>
            <a:r>
              <a:rPr lang="en-US" sz="1400" dirty="0"/>
              <a:t>Season 2</a:t>
            </a:r>
          </a:p>
        </p:txBody>
      </p:sp>
    </p:spTree>
    <p:extLst>
      <p:ext uri="{BB962C8B-B14F-4D97-AF65-F5344CB8AC3E}">
        <p14:creationId xmlns:p14="http://schemas.microsoft.com/office/powerpoint/2010/main" val="353062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10D1-3BA6-6D42-B309-A5CFF86E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F83AF-754E-FE4C-80E0-E6079B115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665" y="2451404"/>
            <a:ext cx="5181600" cy="3590622"/>
          </a:xfrm>
        </p:spPr>
        <p:txBody>
          <a:bodyPr/>
          <a:lstStyle/>
          <a:p>
            <a:r>
              <a:rPr lang="en-US" dirty="0"/>
              <a:t>Previously used to look at:</a:t>
            </a:r>
          </a:p>
          <a:p>
            <a:pPr lvl="1"/>
            <a:r>
              <a:rPr lang="en-US" sz="2800" dirty="0"/>
              <a:t>Back-boosting</a:t>
            </a:r>
          </a:p>
          <a:p>
            <a:pPr lvl="1"/>
            <a:r>
              <a:rPr lang="en-US" sz="2800" dirty="0"/>
              <a:t>Predicting infection history</a:t>
            </a:r>
          </a:p>
          <a:p>
            <a:pPr lvl="1"/>
            <a:r>
              <a:rPr lang="en-US" sz="2800" dirty="0"/>
              <a:t>Breadth of IgG responses</a:t>
            </a:r>
          </a:p>
          <a:p>
            <a:pPr lvl="1"/>
            <a:r>
              <a:rPr lang="en-US" sz="2800" dirty="0"/>
              <a:t>An individual’s antibody profile </a:t>
            </a:r>
          </a:p>
          <a:p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3008655-27EF-8C4C-AAAD-DFEF7198D9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2451404"/>
            <a:ext cx="6019800" cy="28299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56AA-15BE-A241-A68C-4E58BEE598CC}"/>
              </a:ext>
            </a:extLst>
          </p:cNvPr>
          <p:cNvSpPr txBox="1"/>
          <p:nvPr/>
        </p:nvSpPr>
        <p:spPr>
          <a:xfrm>
            <a:off x="152400" y="6392218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Wilks, S. (2017). </a:t>
            </a:r>
            <a:r>
              <a:rPr lang="en-US" sz="1000" dirty="0" err="1"/>
              <a:t>Visualisation</a:t>
            </a:r>
            <a:r>
              <a:rPr lang="en-US" sz="1000" dirty="0"/>
              <a:t> and analysis of patterns in serological data using "antibody landscapes". PhD </a:t>
            </a:r>
            <a:r>
              <a:rPr lang="en-US" sz="1000" dirty="0" err="1"/>
              <a:t>Disseration</a:t>
            </a:r>
            <a:r>
              <a:rPr lang="en-US" sz="1000" dirty="0"/>
              <a:t>. UK </a:t>
            </a:r>
          </a:p>
        </p:txBody>
      </p:sp>
    </p:spTree>
    <p:extLst>
      <p:ext uri="{BB962C8B-B14F-4D97-AF65-F5344CB8AC3E}">
        <p14:creationId xmlns:p14="http://schemas.microsoft.com/office/powerpoint/2010/main" val="142414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0CD-E454-9046-919B-7CE784D4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Antibody Profiles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B9CF0-519A-0D4F-8E01-E8FF63241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63" r="-1"/>
          <a:stretch/>
        </p:blipFill>
        <p:spPr>
          <a:xfrm>
            <a:off x="2239510" y="1557081"/>
            <a:ext cx="3932690" cy="46198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13E6C-8D67-5942-BC6F-6EE65893462B}"/>
              </a:ext>
            </a:extLst>
          </p:cNvPr>
          <p:cNvSpPr txBox="1"/>
          <p:nvPr/>
        </p:nvSpPr>
        <p:spPr>
          <a:xfrm>
            <a:off x="0" y="6304002"/>
            <a:ext cx="5998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EB710-AF3E-0746-AC9D-5F15F95B92E5}"/>
              </a:ext>
            </a:extLst>
          </p:cNvPr>
          <p:cNvSpPr txBox="1"/>
          <p:nvPr/>
        </p:nvSpPr>
        <p:spPr>
          <a:xfrm>
            <a:off x="522515" y="1825625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DA993-049B-F540-A5A7-57CC59AFAB14}"/>
              </a:ext>
            </a:extLst>
          </p:cNvPr>
          <p:cNvSpPr txBox="1"/>
          <p:nvPr/>
        </p:nvSpPr>
        <p:spPr>
          <a:xfrm>
            <a:off x="522514" y="3282175"/>
            <a:ext cx="149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of time above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D835C-3D97-9348-8B00-F62C9F3E65C6}"/>
              </a:ext>
            </a:extLst>
          </p:cNvPr>
          <p:cNvSpPr txBox="1"/>
          <p:nvPr/>
        </p:nvSpPr>
        <p:spPr>
          <a:xfrm>
            <a:off x="508681" y="5015724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Titer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D326A-4AC5-A442-A0D1-051D7E8EABB0}"/>
              </a:ext>
            </a:extLst>
          </p:cNvPr>
          <p:cNvSpPr txBox="1"/>
          <p:nvPr/>
        </p:nvSpPr>
        <p:spPr>
          <a:xfrm>
            <a:off x="6425916" y="1964124"/>
            <a:ext cx="342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Exclusion of pre-birth strains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527F5-0E98-3E4F-B598-8B91DB777D34}"/>
              </a:ext>
            </a:extLst>
          </p:cNvPr>
          <p:cNvSpPr txBox="1"/>
          <p:nvPr/>
        </p:nvSpPr>
        <p:spPr>
          <a:xfrm>
            <a:off x="6425916" y="3143675"/>
            <a:ext cx="415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Proportion out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Threshold decided by researcher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1:40 used for protection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1:10 used for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B74B0-4186-2C48-93F7-FE4F2679D503}"/>
              </a:ext>
            </a:extLst>
          </p:cNvPr>
          <p:cNvSpPr/>
          <p:nvPr/>
        </p:nvSpPr>
        <p:spPr>
          <a:xfrm>
            <a:off x="6425915" y="4699635"/>
            <a:ext cx="5417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immunity to strains circulating at different times contributes to the overall immune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Childhood biased: year is closer to birth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Equally biased: year is half the age of the individual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379362-264F-EA44-B834-4BF51B18F3C1}"/>
              </a:ext>
            </a:extLst>
          </p:cNvPr>
          <p:cNvCxnSpPr/>
          <p:nvPr/>
        </p:nvCxnSpPr>
        <p:spPr>
          <a:xfrm>
            <a:off x="522514" y="3015342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633A73-B6AA-6B4B-A318-71D6EB7588DC}"/>
              </a:ext>
            </a:extLst>
          </p:cNvPr>
          <p:cNvCxnSpPr/>
          <p:nvPr/>
        </p:nvCxnSpPr>
        <p:spPr>
          <a:xfrm>
            <a:off x="575469" y="4615542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7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Representative Panel and count the response</a:t>
            </a:r>
          </a:p>
          <a:p>
            <a:r>
              <a:rPr lang="en-US" dirty="0"/>
              <a:t>Antigenic Landscape by strain</a:t>
            </a:r>
          </a:p>
          <a:p>
            <a:pPr lvl="1"/>
            <a:r>
              <a:rPr lang="en-US" dirty="0"/>
              <a:t>HAI titer VS the strain (categorical)</a:t>
            </a:r>
          </a:p>
          <a:p>
            <a:r>
              <a:rPr lang="en-US" dirty="0"/>
              <a:t>Antigenic Landscape by year</a:t>
            </a:r>
          </a:p>
          <a:p>
            <a:pPr lvl="1"/>
            <a:r>
              <a:rPr lang="en-US" dirty="0"/>
              <a:t>HAI titer VS the year of virus isolation (continuous)</a:t>
            </a:r>
          </a:p>
          <a:p>
            <a:r>
              <a:rPr lang="en-US" dirty="0"/>
              <a:t>Antigenic Landscape by Antigenic Distance</a:t>
            </a:r>
          </a:p>
          <a:p>
            <a:pPr lvl="1"/>
            <a:r>
              <a:rPr lang="en-US" dirty="0"/>
              <a:t>HAI titer VS the distance from the beginning of a summary path</a:t>
            </a:r>
          </a:p>
          <a:p>
            <a:pPr lvl="1"/>
            <a:r>
              <a:rPr lang="en-US" dirty="0"/>
              <a:t>HAI titer VS the distance from specified starting point</a:t>
            </a:r>
          </a:p>
          <a:p>
            <a:r>
              <a:rPr lang="en-US" dirty="0"/>
              <a:t>Quantification:</a:t>
            </a:r>
          </a:p>
          <a:p>
            <a:pPr lvl="1"/>
            <a:r>
              <a:rPr lang="en-US" dirty="0"/>
              <a:t>Area under the curve, change in profiles, width of the time frame, average titer year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533AD-EECE-3345-8587-52671D192ACE}"/>
              </a:ext>
            </a:extLst>
          </p:cNvPr>
          <p:cNvCxnSpPr/>
          <p:nvPr/>
        </p:nvCxnSpPr>
        <p:spPr>
          <a:xfrm>
            <a:off x="9558528" y="1914144"/>
            <a:ext cx="0" cy="32430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1BB0B-5125-2746-8FF1-0F7F486DB0CF}"/>
              </a:ext>
            </a:extLst>
          </p:cNvPr>
          <p:cNvSpPr txBox="1"/>
          <p:nvPr/>
        </p:nvSpPr>
        <p:spPr>
          <a:xfrm>
            <a:off x="9558528" y="2704683"/>
            <a:ext cx="1926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in Information</a:t>
            </a:r>
          </a:p>
        </p:txBody>
      </p:sp>
    </p:spTree>
    <p:extLst>
      <p:ext uri="{BB962C8B-B14F-4D97-AF65-F5344CB8AC3E}">
        <p14:creationId xmlns:p14="http://schemas.microsoft.com/office/powerpoint/2010/main" val="317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EB9F-5267-3248-BE8B-101B49C6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A835-BC00-624E-AAEF-D80F47C7E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Respiratory (-) </a:t>
            </a:r>
            <a:r>
              <a:rPr lang="en-US" dirty="0" err="1"/>
              <a:t>ssRNA</a:t>
            </a:r>
            <a:r>
              <a:rPr lang="en-US" dirty="0"/>
              <a:t> virus</a:t>
            </a:r>
          </a:p>
          <a:p>
            <a:r>
              <a:rPr lang="en-US" dirty="0"/>
              <a:t>Two major surface proteins</a:t>
            </a:r>
          </a:p>
          <a:p>
            <a:pPr lvl="1"/>
            <a:r>
              <a:rPr lang="en-US" dirty="0"/>
              <a:t>Hemagglutinin</a:t>
            </a:r>
          </a:p>
          <a:p>
            <a:pPr lvl="2"/>
            <a:r>
              <a:rPr lang="en-US" dirty="0"/>
              <a:t>Attachment/Fusion</a:t>
            </a:r>
          </a:p>
          <a:p>
            <a:pPr lvl="2"/>
            <a:r>
              <a:rPr lang="en-US" dirty="0"/>
              <a:t>18 subtypes</a:t>
            </a:r>
          </a:p>
          <a:p>
            <a:pPr lvl="1"/>
            <a:r>
              <a:rPr lang="en-US" dirty="0"/>
              <a:t>Neuraminidase</a:t>
            </a:r>
          </a:p>
          <a:p>
            <a:pPr lvl="2"/>
            <a:r>
              <a:rPr lang="en-US" dirty="0"/>
              <a:t>Motility and Budding</a:t>
            </a:r>
          </a:p>
          <a:p>
            <a:pPr lvl="2"/>
            <a:r>
              <a:rPr lang="en-US" dirty="0"/>
              <a:t>11 subtypes</a:t>
            </a:r>
          </a:p>
          <a:p>
            <a:r>
              <a:rPr lang="en-US" dirty="0"/>
              <a:t>Correlates of protection:</a:t>
            </a:r>
          </a:p>
          <a:p>
            <a:pPr lvl="1"/>
            <a:r>
              <a:rPr lang="en-US" dirty="0"/>
              <a:t>HA inhibiting antibodies – Well accepted</a:t>
            </a:r>
          </a:p>
          <a:p>
            <a:pPr lvl="1"/>
            <a:r>
              <a:rPr lang="en-US" dirty="0"/>
              <a:t>NA inhibiting antibodies – Recently proposed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llustration and cross section of flu virus">
            <a:extLst>
              <a:ext uri="{FF2B5EF4-FFF2-40B4-BE49-F238E27FC236}">
                <a16:creationId xmlns:a16="http://schemas.microsoft.com/office/drawing/2014/main" id="{2165D18B-317A-7740-B349-A27A07F8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90" y="1027906"/>
            <a:ext cx="5084610" cy="42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2831-8E75-744B-9426-54791E187A68}"/>
              </a:ext>
            </a:extLst>
          </p:cNvPr>
          <p:cNvSpPr txBox="1"/>
          <p:nvPr/>
        </p:nvSpPr>
        <p:spPr>
          <a:xfrm>
            <a:off x="7486452" y="6023074"/>
            <a:ext cx="4789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from: https://</a:t>
            </a:r>
            <a:r>
              <a:rPr lang="en-US" sz="1400" dirty="0" err="1"/>
              <a:t>www.cdc.gov</a:t>
            </a:r>
            <a:r>
              <a:rPr lang="en-US" sz="1400" dirty="0"/>
              <a:t>/flu/about/viruses/</a:t>
            </a:r>
            <a:r>
              <a:rPr lang="en-US" sz="1400" dirty="0" err="1"/>
              <a:t>types.htm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11FEF-833B-9949-9283-85DA70EBD01A}"/>
              </a:ext>
            </a:extLst>
          </p:cNvPr>
          <p:cNvSpPr txBox="1"/>
          <p:nvPr/>
        </p:nvSpPr>
        <p:spPr>
          <a:xfrm>
            <a:off x="7170212" y="450204"/>
            <a:ext cx="32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Influenza A Virus Particle</a:t>
            </a:r>
          </a:p>
        </p:txBody>
      </p:sp>
    </p:spTree>
    <p:extLst>
      <p:ext uri="{BB962C8B-B14F-4D97-AF65-F5344CB8AC3E}">
        <p14:creationId xmlns:p14="http://schemas.microsoft.com/office/powerpoint/2010/main" val="181929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Antigenic distances can be calculated using different assays</a:t>
            </a:r>
          </a:p>
          <a:p>
            <a:r>
              <a:rPr lang="en-US" dirty="0"/>
              <a:t>Antigenic landscapes incorporate the difference between tested strains and the magnitude of the antibody response</a:t>
            </a:r>
          </a:p>
          <a:p>
            <a:r>
              <a:rPr lang="en-US" dirty="0"/>
              <a:t>Potential to include multiple assay results</a:t>
            </a:r>
          </a:p>
          <a:p>
            <a:r>
              <a:rPr lang="en-US" dirty="0"/>
              <a:t>Visualization of high dimensional date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0C54E3-AD4B-4448-91AA-BAC1BE17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2"/>
          <a:stretch/>
        </p:blipFill>
        <p:spPr>
          <a:xfrm>
            <a:off x="7138704" y="4130871"/>
            <a:ext cx="4944439" cy="2181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DF418-AE6F-2D4A-82EF-1894D3495407}"/>
              </a:ext>
            </a:extLst>
          </p:cNvPr>
          <p:cNvSpPr txBox="1"/>
          <p:nvPr/>
        </p:nvSpPr>
        <p:spPr>
          <a:xfrm>
            <a:off x="8020067" y="3694071"/>
            <a:ext cx="333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Which vaccine performed better?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2E0D9-BAFB-9C49-B5FC-B2B0B300F3A0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Reneer</a:t>
            </a:r>
            <a:r>
              <a:rPr lang="en-US" sz="1000" dirty="0"/>
              <a:t>, et. al. 2020. Computationally Optimized Broadly Reactive H2 HA Influenza Vaccines Elicited Broadly Cross-Reactive Antibodies and Protected Mice from Viral Challenges. 10.1128/JVI.01526-20</a:t>
            </a:r>
          </a:p>
        </p:txBody>
      </p:sp>
    </p:spTree>
    <p:extLst>
      <p:ext uri="{BB962C8B-B14F-4D97-AF65-F5344CB8AC3E}">
        <p14:creationId xmlns:p14="http://schemas.microsoft.com/office/powerpoint/2010/main" val="382649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4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Quantification of breadth would allow for rigorous vaccine selection</a:t>
            </a:r>
          </a:p>
          <a:p>
            <a:pPr lvl="1"/>
            <a:r>
              <a:rPr lang="en-US" dirty="0"/>
              <a:t>Defining thresholds and values for selection instead of guessing which vaccine to move to the next stage</a:t>
            </a:r>
          </a:p>
          <a:p>
            <a:r>
              <a:rPr lang="en-US" dirty="0"/>
              <a:t>Weighting can be added</a:t>
            </a:r>
          </a:p>
          <a:p>
            <a:pPr lvl="1"/>
            <a:r>
              <a:rPr lang="en-US" dirty="0"/>
              <a:t>If it’s more advantageous for the vaccine to protect against human H1N1 instead of swine H1N1, then the selection criteria can be adjusted</a:t>
            </a:r>
          </a:p>
          <a:p>
            <a:r>
              <a:rPr lang="en-US" dirty="0"/>
              <a:t>Inclusion of different assays</a:t>
            </a:r>
          </a:p>
          <a:p>
            <a:r>
              <a:rPr lang="en-US" dirty="0"/>
              <a:t>Comparison of different research groups results</a:t>
            </a:r>
          </a:p>
          <a:p>
            <a:pPr lvl="1"/>
            <a:r>
              <a:rPr lang="en-US" dirty="0"/>
              <a:t>Antigenic distances allows for comparison of groups that are using different viruses</a:t>
            </a:r>
          </a:p>
          <a:p>
            <a:pPr lvl="1"/>
            <a:r>
              <a:rPr lang="en-US" dirty="0"/>
              <a:t>Bris/18 and MI/15 have similar distances but are three years apart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6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4C1-AF47-CE48-B18F-2F83B4E18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D3E27-8B07-9A44-A620-94C3FAA05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9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44BA-CA63-284F-BA72-BA1D99B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without Distances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3B54D-A006-E045-9226-AFCAFDDDD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055914" y="1263118"/>
            <a:ext cx="3995058" cy="46096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FE87E-2ED8-D548-B63E-1B7E47CC8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690688"/>
            <a:ext cx="5181600" cy="4351338"/>
          </a:xfrm>
        </p:spPr>
        <p:txBody>
          <a:bodyPr/>
          <a:lstStyle/>
          <a:p>
            <a:r>
              <a:rPr lang="en-US" dirty="0"/>
              <a:t>Using multiplex influenza antibody detection assay </a:t>
            </a:r>
          </a:p>
          <a:p>
            <a:r>
              <a:rPr lang="en-US" dirty="0"/>
              <a:t>Pre and post vaccination with IIV</a:t>
            </a:r>
          </a:p>
          <a:p>
            <a:r>
              <a:rPr lang="en-US" dirty="0"/>
              <a:t>Acute (S1) and Convalescent Sera (S2) after Influenza B, H3N2 or H1N1 infection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03BF5-4D0A-E24D-B57D-1692B1FB8F26}"/>
              </a:ext>
            </a:extLst>
          </p:cNvPr>
          <p:cNvSpPr txBox="1"/>
          <p:nvPr/>
        </p:nvSpPr>
        <p:spPr>
          <a:xfrm>
            <a:off x="-48078" y="6150114"/>
            <a:ext cx="620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Li, Z. N., Liu, F., Gross, F. L., Kim, L., </a:t>
            </a:r>
            <a:r>
              <a:rPr lang="en-US" sz="1000" dirty="0" err="1"/>
              <a:t>Ferdinands</a:t>
            </a:r>
            <a:r>
              <a:rPr lang="en-US" sz="1000" dirty="0"/>
              <a:t>, J., Carney, P., Chang, J., Stevens, J., </a:t>
            </a:r>
            <a:r>
              <a:rPr lang="en-US" sz="1000" dirty="0" err="1"/>
              <a:t>Tumpey</a:t>
            </a:r>
            <a:r>
              <a:rPr lang="en-US" sz="1000" dirty="0"/>
              <a:t>, T., &amp; Levine, M. Z. (2021). Antibody Landscape Analysis following Influenza Vaccination and Natural Infection in Humans with a High-Throughput Multiplex Influenza Antibody Detection Assay. </a:t>
            </a:r>
            <a:r>
              <a:rPr lang="en-US" sz="1000" i="1" dirty="0"/>
              <a:t>mBio</a:t>
            </a:r>
            <a:r>
              <a:rPr lang="en-US" sz="1000" dirty="0"/>
              <a:t>, </a:t>
            </a:r>
            <a:r>
              <a:rPr lang="en-US" sz="1000" i="1" dirty="0"/>
              <a:t>12</a:t>
            </a:r>
            <a:r>
              <a:rPr lang="en-US" sz="1000" dirty="0"/>
              <a:t>(1), e02808-20. https://</a:t>
            </a:r>
            <a:r>
              <a:rPr lang="en-US" sz="1000" dirty="0" err="1"/>
              <a:t>doi.org</a:t>
            </a:r>
            <a:r>
              <a:rPr lang="en-US" sz="1000" dirty="0"/>
              <a:t>/10.1128/mBio.02808-20</a:t>
            </a:r>
          </a:p>
        </p:txBody>
      </p:sp>
    </p:spTree>
    <p:extLst>
      <p:ext uri="{BB962C8B-B14F-4D97-AF65-F5344CB8AC3E}">
        <p14:creationId xmlns:p14="http://schemas.microsoft.com/office/powerpoint/2010/main" val="89312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5A6-B631-8441-B332-513D887C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without Distances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BAE2F-7D7D-344A-903B-88187C32C0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0999" y="2253948"/>
            <a:ext cx="3861128" cy="32004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DA29D-94A9-AF42-B684-4BE9EF40D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76071" y="2253948"/>
            <a:ext cx="3773804" cy="3200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DAFDA-AA83-254F-A7E3-FBE7F65BBB67}"/>
              </a:ext>
            </a:extLst>
          </p:cNvPr>
          <p:cNvSpPr txBox="1"/>
          <p:nvPr/>
        </p:nvSpPr>
        <p:spPr>
          <a:xfrm>
            <a:off x="34458" y="6092765"/>
            <a:ext cx="5953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334051-6894-B64C-A542-56B80A45273B}"/>
              </a:ext>
            </a:extLst>
          </p:cNvPr>
          <p:cNvSpPr txBox="1">
            <a:spLocks/>
          </p:cNvSpPr>
          <p:nvPr/>
        </p:nvSpPr>
        <p:spPr>
          <a:xfrm>
            <a:off x="8158162" y="1825625"/>
            <a:ext cx="3195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Fluscape</a:t>
            </a:r>
            <a:r>
              <a:rPr lang="en-US" dirty="0"/>
              <a:t> cohort</a:t>
            </a:r>
          </a:p>
          <a:p>
            <a:r>
              <a:rPr lang="en-US" dirty="0"/>
              <a:t>Age: 2-86 years</a:t>
            </a:r>
          </a:p>
          <a:p>
            <a:r>
              <a:rPr lang="en-US" dirty="0"/>
              <a:t>H3N2 testing</a:t>
            </a:r>
          </a:p>
          <a:p>
            <a:r>
              <a:rPr lang="en-US" dirty="0"/>
              <a:t>Used to study antibody profiles</a:t>
            </a:r>
          </a:p>
        </p:txBody>
      </p:sp>
    </p:spTree>
    <p:extLst>
      <p:ext uri="{BB962C8B-B14F-4D97-AF65-F5344CB8AC3E}">
        <p14:creationId xmlns:p14="http://schemas.microsoft.com/office/powerpoint/2010/main" val="3751797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66AC-FE3E-A148-8778-5C7B3AD3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 Summary Path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A0FFD53F-A110-1143-AEEA-5A438D10EA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3147"/>
          <a:stretch/>
        </p:blipFill>
        <p:spPr>
          <a:xfrm>
            <a:off x="147301" y="1825625"/>
            <a:ext cx="6166413" cy="34067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A6777-C567-9948-B829-1BF3E2DBE6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Titer pattern of an individual's serum</a:t>
            </a:r>
          </a:p>
          <a:p>
            <a:r>
              <a:rPr lang="en-US" dirty="0"/>
              <a:t>Children 9-24 months</a:t>
            </a:r>
          </a:p>
          <a:p>
            <a:r>
              <a:rPr lang="en-US" dirty="0"/>
              <a:t>H3N2 landscapes</a:t>
            </a:r>
          </a:p>
          <a:p>
            <a:r>
              <a:rPr lang="en-US" dirty="0"/>
              <a:t>Compared naïve children to naïve ferret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22DAD-D752-6149-907B-B0DBCFE33963}"/>
              </a:ext>
            </a:extLst>
          </p:cNvPr>
          <p:cNvSpPr txBox="1"/>
          <p:nvPr/>
        </p:nvSpPr>
        <p:spPr>
          <a:xfrm>
            <a:off x="5787" y="6138932"/>
            <a:ext cx="616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Judith M. Fonville, Pieter L. A. </a:t>
            </a:r>
            <a:r>
              <a:rPr lang="en-US" sz="1000" dirty="0" err="1"/>
              <a:t>Fraaij</a:t>
            </a:r>
            <a:r>
              <a:rPr lang="en-US" sz="1000" dirty="0"/>
              <a:t>, Gerrie de </a:t>
            </a:r>
            <a:r>
              <a:rPr lang="en-US" sz="1000" dirty="0" err="1"/>
              <a:t>Mutsert</a:t>
            </a:r>
            <a:r>
              <a:rPr lang="en-US" sz="1000" dirty="0"/>
              <a:t>, Samuel H. Wilks, Ruud van Beek, Ron A. M. </a:t>
            </a:r>
            <a:r>
              <a:rPr lang="en-US" sz="1000" dirty="0" err="1"/>
              <a:t>Fouchier</a:t>
            </a:r>
            <a:r>
              <a:rPr lang="en-US" sz="1000" dirty="0"/>
              <a:t>, </a:t>
            </a:r>
            <a:r>
              <a:rPr lang="en-US" sz="1000" dirty="0" err="1"/>
              <a:t>Guus</a:t>
            </a:r>
            <a:r>
              <a:rPr lang="en-US" sz="1000" dirty="0"/>
              <a:t> F. </a:t>
            </a:r>
            <a:r>
              <a:rPr lang="en-US" sz="1000" dirty="0" err="1"/>
              <a:t>Rimmelzwaan</a:t>
            </a:r>
            <a:r>
              <a:rPr lang="en-US" sz="1000" dirty="0"/>
              <a:t>, Antigenic Maps of Influenza A(H3N2) Produced With Human Antisera Obtained After Primary Infection, </a:t>
            </a:r>
            <a:r>
              <a:rPr lang="en-US" sz="1000" i="1" dirty="0"/>
              <a:t>The Journal of Infectious Diseases</a:t>
            </a:r>
            <a:r>
              <a:rPr lang="en-US" sz="1000" dirty="0"/>
              <a:t>, Volume 213, Issue 1, 1 January 2016, Pages 31–38, </a:t>
            </a:r>
            <a:r>
              <a:rPr lang="en-US" sz="1000" dirty="0">
                <a:hlinkClick r:id="rId3"/>
              </a:rPr>
              <a:t>https://doi.org/10.1093/infdis/jiv367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825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6780-926D-E345-82AE-DC894042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 Summary Path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CF6C2C-01FA-B94C-BFA2-C785E1DC8D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747" y="1346465"/>
            <a:ext cx="5350705" cy="48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2A319-14DF-FE46-ABFB-0FBF8E04B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Short and long term Antibody Dynamics</a:t>
            </a:r>
          </a:p>
          <a:p>
            <a:r>
              <a:rPr lang="en-US" dirty="0"/>
              <a:t>Longitudinal Human cohort from Vietnam</a:t>
            </a:r>
          </a:p>
          <a:p>
            <a:r>
              <a:rPr lang="en-US" dirty="0"/>
              <a:t>Visualization of </a:t>
            </a:r>
            <a:r>
              <a:rPr lang="en-US" dirty="0" err="1"/>
              <a:t>backboosting</a:t>
            </a:r>
            <a:endParaRPr lang="en-US" dirty="0"/>
          </a:p>
          <a:p>
            <a:r>
              <a:rPr lang="en-US" dirty="0"/>
              <a:t>H3N2 cartography</a:t>
            </a:r>
          </a:p>
          <a:p>
            <a:r>
              <a:rPr lang="en-US" dirty="0"/>
              <a:t>Identified specific years with a high probability of infection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0CDFB-4254-2A4C-A1F3-14650B3C0860}"/>
              </a:ext>
            </a:extLst>
          </p:cNvPr>
          <p:cNvSpPr txBox="1"/>
          <p:nvPr/>
        </p:nvSpPr>
        <p:spPr>
          <a:xfrm>
            <a:off x="0" y="6313073"/>
            <a:ext cx="5848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Kucharski AJ, </a:t>
            </a:r>
            <a:r>
              <a:rPr lang="en-US" altLang="en-US" sz="1000" dirty="0" err="1"/>
              <a:t>Lessler</a:t>
            </a:r>
            <a:r>
              <a:rPr lang="en-US" altLang="en-US" sz="1000" dirty="0"/>
              <a:t> J, Cummings DAT, Riley S (2018) Timescales of influenza A/H3N2 antibody dynamics. PLOS Biology 16(8): e2004974. https://</a:t>
            </a:r>
            <a:r>
              <a:rPr lang="en-US" altLang="en-US" sz="1000" dirty="0" err="1"/>
              <a:t>doi.org</a:t>
            </a:r>
            <a:r>
              <a:rPr lang="en-US" altLang="en-US" sz="1000" dirty="0"/>
              <a:t>/10.1371/journal.pbio.2004974</a:t>
            </a:r>
          </a:p>
          <a:p>
            <a:r>
              <a:rPr lang="en-US" altLang="en-US" sz="1000" dirty="0">
                <a:hlinkClick r:id="rId3"/>
              </a:rPr>
              <a:t>https://journals.plos.org/plosbiology/article?id=10.1371/journal.pbio.2004974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0334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8270-8C1E-E347-AF4F-CADCD595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Antibody Landscapes with Relative Distance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BEF45E0-303B-F641-B13D-AD5731A3E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0" y="1825625"/>
            <a:ext cx="385572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Relative Antibody Landscape</a:t>
            </a:r>
          </a:p>
          <a:p>
            <a:pPr lvl="1"/>
            <a:r>
              <a:rPr lang="en-US" dirty="0"/>
              <a:t>Antigenic distance between the vaccine influenza strain and other H5 strains </a:t>
            </a:r>
          </a:p>
          <a:p>
            <a:r>
              <a:rPr lang="en-US" dirty="0"/>
              <a:t>Unclear if distance along a summary path or the Euclidean distance</a:t>
            </a:r>
          </a:p>
          <a:p>
            <a:r>
              <a:rPr lang="en-US" dirty="0" err="1"/>
              <a:t>mPlex</a:t>
            </a:r>
            <a:r>
              <a:rPr lang="en-US" dirty="0"/>
              <a:t>-Flu assay</a:t>
            </a:r>
          </a:p>
          <a:p>
            <a:r>
              <a:rPr lang="en-US" dirty="0"/>
              <a:t>H5N1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B2ADF-2242-3248-9C61-C24881773A10}"/>
              </a:ext>
            </a:extLst>
          </p:cNvPr>
          <p:cNvSpPr txBox="1"/>
          <p:nvPr/>
        </p:nvSpPr>
        <p:spPr>
          <a:xfrm>
            <a:off x="1" y="5781851"/>
            <a:ext cx="620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Wang J, Li D, Perry S, </a:t>
            </a:r>
            <a:r>
              <a:rPr lang="en-US" sz="1000" dirty="0" err="1"/>
              <a:t>Hilchey</a:t>
            </a:r>
            <a:r>
              <a:rPr lang="en-US" sz="1000" dirty="0"/>
              <a:t> SP, </a:t>
            </a:r>
            <a:r>
              <a:rPr lang="en-US" sz="1000" dirty="0" err="1"/>
              <a:t>Wiltse</a:t>
            </a:r>
            <a:r>
              <a:rPr lang="en-US" sz="1000" dirty="0"/>
              <a:t> A, Treanor JJ, Sangster MY, </a:t>
            </a:r>
            <a:r>
              <a:rPr lang="en-US" sz="1000" dirty="0" err="1"/>
              <a:t>Zand</a:t>
            </a:r>
            <a:r>
              <a:rPr lang="en-US" sz="1000" dirty="0"/>
              <a:t> MS. Broadly Reactive IgG Responses to Heterologous H5 Prime-Boost Influenza Vaccination Are Shaped by Antigenic Relatedness to Priming Strains. mBio. 2021 Aug 31;12(4):e0044921. </a:t>
            </a:r>
            <a:r>
              <a:rPr lang="en-US" sz="1000" dirty="0" err="1"/>
              <a:t>doi</a:t>
            </a:r>
            <a:r>
              <a:rPr lang="en-US" sz="1000" dirty="0"/>
              <a:t>: 10.1128/mBio.00449-21. </a:t>
            </a:r>
            <a:r>
              <a:rPr lang="en-US" sz="1000" dirty="0" err="1"/>
              <a:t>Epub</a:t>
            </a:r>
            <a:r>
              <a:rPr lang="en-US" sz="1000" dirty="0"/>
              <a:t> 2021 Jul 6. PMID: 34225490; PMCID: PMC8406322.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D2F46-E3EA-DF46-AC33-CEFF535C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258" y="1842843"/>
            <a:ext cx="3060552" cy="2906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FC364-A6C3-1B42-83B0-83F249C8B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68"/>
          <a:stretch/>
        </p:blipFill>
        <p:spPr>
          <a:xfrm>
            <a:off x="0" y="1825625"/>
            <a:ext cx="40312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EB81-5E7B-8A47-8DC2-0E77968B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antigenic cartography used for breadth?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D0594-600D-1049-A6C7-524066C1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0" y="1832018"/>
            <a:ext cx="5127634" cy="4030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ABB88-B2E9-9F47-8C29-7CD1C182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690688"/>
            <a:ext cx="6115426" cy="43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98C0-248D-7947-8095-308C6051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vaccines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9BBC-79FC-C24C-B783-B68D0504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9929" cy="4351338"/>
          </a:xfrm>
        </p:spPr>
        <p:txBody>
          <a:bodyPr>
            <a:normAutofit/>
          </a:bodyPr>
          <a:lstStyle/>
          <a:p>
            <a:r>
              <a:rPr lang="en-US" dirty="0"/>
              <a:t>Split-inactivated virus vaccines</a:t>
            </a:r>
          </a:p>
          <a:p>
            <a:pPr lvl="1"/>
            <a:r>
              <a:rPr lang="en-US" dirty="0"/>
              <a:t>H1N1 </a:t>
            </a:r>
          </a:p>
          <a:p>
            <a:pPr lvl="1"/>
            <a:r>
              <a:rPr lang="en-US" dirty="0"/>
              <a:t>H3N2</a:t>
            </a:r>
          </a:p>
          <a:p>
            <a:pPr lvl="1"/>
            <a:r>
              <a:rPr lang="en-US" dirty="0"/>
              <a:t>Yamagata Lineage</a:t>
            </a:r>
          </a:p>
          <a:p>
            <a:pPr lvl="1"/>
            <a:r>
              <a:rPr lang="en-US" dirty="0"/>
              <a:t>Victoria Lineage</a:t>
            </a:r>
          </a:p>
          <a:p>
            <a:r>
              <a:rPr lang="en-US" dirty="0"/>
              <a:t>Standard-of-care</a:t>
            </a:r>
          </a:p>
          <a:p>
            <a:endParaRPr lang="en-US" dirty="0"/>
          </a:p>
          <a:p>
            <a:r>
              <a:rPr lang="en-US" dirty="0"/>
              <a:t>Insufficiently induces protection to genetically/antigenically drifted viruses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6995-9DA2-F04F-B37F-2E3B33AA2E7A}"/>
              </a:ext>
            </a:extLst>
          </p:cNvPr>
          <p:cNvSpPr txBox="1"/>
          <p:nvPr/>
        </p:nvSpPr>
        <p:spPr>
          <a:xfrm>
            <a:off x="0" y="6190632"/>
            <a:ext cx="6641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Wei, CJ., Crank, M.C., Shiver, J. </a:t>
            </a:r>
            <a:r>
              <a:rPr lang="en-US" sz="1000" i="1" dirty="0"/>
              <a:t>et al.</a:t>
            </a:r>
            <a:r>
              <a:rPr lang="en-US" sz="1000" dirty="0"/>
              <a:t> Next-generation influenza vaccines: opportunities and challenges. </a:t>
            </a:r>
            <a:r>
              <a:rPr lang="en-US" sz="1000" i="1" dirty="0"/>
              <a:t>Nat Rev Drug </a:t>
            </a:r>
            <a:r>
              <a:rPr lang="en-US" sz="1000" i="1" dirty="0" err="1"/>
              <a:t>Discov</a:t>
            </a:r>
            <a:r>
              <a:rPr lang="en-US" sz="1000" dirty="0"/>
              <a:t> </a:t>
            </a:r>
            <a:r>
              <a:rPr lang="en-US" sz="1000" b="1" dirty="0"/>
              <a:t>19, </a:t>
            </a:r>
            <a:r>
              <a:rPr lang="en-US" sz="1000" dirty="0"/>
              <a:t>239–252 (2020). </a:t>
            </a:r>
            <a:r>
              <a:rPr lang="en-US" sz="1000" dirty="0">
                <a:hlinkClick r:id="rId3"/>
              </a:rPr>
              <a:t>https://doi.org/10.1038/s41573-019-0056-x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Created with </a:t>
            </a:r>
            <a:r>
              <a:rPr lang="en-US" sz="1000" dirty="0" err="1"/>
              <a:t>BioRender.com</a:t>
            </a:r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095792-8E1E-1C48-88D9-2166B28E33A4}"/>
              </a:ext>
            </a:extLst>
          </p:cNvPr>
          <p:cNvGrpSpPr/>
          <p:nvPr/>
        </p:nvGrpSpPr>
        <p:grpSpPr>
          <a:xfrm>
            <a:off x="5654984" y="207327"/>
            <a:ext cx="6345287" cy="3529221"/>
            <a:chOff x="5846713" y="858629"/>
            <a:chExt cx="6345287" cy="3529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C71368-E060-B646-B4A5-44A7BD9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713" y="1050588"/>
              <a:ext cx="6345287" cy="33372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DB4936-2E82-F949-8934-2633139A74C5}"/>
                </a:ext>
              </a:extLst>
            </p:cNvPr>
            <p:cNvSpPr txBox="1"/>
            <p:nvPr/>
          </p:nvSpPr>
          <p:spPr>
            <a:xfrm>
              <a:off x="6283010" y="858629"/>
              <a:ext cx="5908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Current influenza vaccine effectiveness maintained between 40-60%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2C0346-6855-484C-8189-A973D99E2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129" y="4052460"/>
            <a:ext cx="4443566" cy="2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6C4F-14FB-494C-A9AF-2D31A681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of Influenza Vaccines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A85E0D-5E1B-BA4C-B36D-ECDDC75A50E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2464791"/>
              </p:ext>
            </p:extLst>
          </p:nvPr>
        </p:nvGraphicFramePr>
        <p:xfrm>
          <a:off x="838200" y="2434114"/>
          <a:ext cx="5181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9089291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5417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Strain-specific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Circulating Strain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7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Subtype-specific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strains within a subtype (H1 or H3)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0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subtypes within 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6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Pan-group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2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 and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339786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CF2EE1-0FF0-074D-BAAD-B658A15F7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5397" y="1940083"/>
            <a:ext cx="6093839" cy="37313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E0028-8486-354B-8565-37570DE6C5F7}"/>
              </a:ext>
            </a:extLst>
          </p:cNvPr>
          <p:cNvSpPr txBox="1"/>
          <p:nvPr/>
        </p:nvSpPr>
        <p:spPr>
          <a:xfrm>
            <a:off x="0" y="6414882"/>
            <a:ext cx="609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Wei, CJ., Crank, M.C., Shiver, J. </a:t>
            </a:r>
            <a:r>
              <a:rPr lang="en-US" sz="1000" i="1" dirty="0"/>
              <a:t>et al.</a:t>
            </a:r>
            <a:r>
              <a:rPr lang="en-US" sz="1000" dirty="0"/>
              <a:t> Next-generation influenza vaccines: opportunities and challenges. </a:t>
            </a:r>
            <a:r>
              <a:rPr lang="en-US" sz="1000" i="1" dirty="0"/>
              <a:t>Nat Rev Drug </a:t>
            </a:r>
            <a:r>
              <a:rPr lang="en-US" sz="1000" i="1" dirty="0" err="1"/>
              <a:t>Discov</a:t>
            </a:r>
            <a:r>
              <a:rPr lang="en-US" sz="1000" dirty="0"/>
              <a:t> </a:t>
            </a:r>
            <a:r>
              <a:rPr lang="en-US" sz="1000" b="1" dirty="0"/>
              <a:t>19, </a:t>
            </a:r>
            <a:r>
              <a:rPr lang="en-US" sz="1000" dirty="0"/>
              <a:t>239–252 (2020). https://</a:t>
            </a:r>
            <a:r>
              <a:rPr lang="en-US" sz="1000" dirty="0" err="1"/>
              <a:t>doi.org</a:t>
            </a:r>
            <a:r>
              <a:rPr lang="en-US" sz="1000" dirty="0"/>
              <a:t>/10.1038/s41573-019-0056-x</a:t>
            </a:r>
          </a:p>
        </p:txBody>
      </p:sp>
    </p:spTree>
    <p:extLst>
      <p:ext uri="{BB962C8B-B14F-4D97-AF65-F5344CB8AC3E}">
        <p14:creationId xmlns:p14="http://schemas.microsoft.com/office/powerpoint/2010/main" val="382452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AA9520-AE96-1D49-8F06-EA590C1F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4853"/>
            <a:ext cx="10515600" cy="1325563"/>
          </a:xfrm>
        </p:spPr>
        <p:txBody>
          <a:bodyPr/>
          <a:lstStyle/>
          <a:p>
            <a:r>
              <a:rPr lang="en-US" dirty="0"/>
              <a:t>Candidates in Development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DA0269-BEB9-7849-A82C-9C93260C38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413691" y="1451899"/>
            <a:ext cx="6629366" cy="467642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32FA8C-EB97-FF41-9CE4-B36EE4796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9987" y="1776987"/>
            <a:ext cx="4129392" cy="4351338"/>
          </a:xfrm>
        </p:spPr>
        <p:txBody>
          <a:bodyPr/>
          <a:lstStyle/>
          <a:p>
            <a:r>
              <a:rPr lang="en-US" dirty="0"/>
              <a:t>Including additional:</a:t>
            </a:r>
          </a:p>
          <a:p>
            <a:pPr lvl="1"/>
            <a:r>
              <a:rPr lang="en-US" dirty="0"/>
              <a:t>Adjuvants</a:t>
            </a:r>
          </a:p>
          <a:p>
            <a:pPr lvl="1"/>
            <a:r>
              <a:rPr lang="en-US" dirty="0"/>
              <a:t>Mixtures of candidates</a:t>
            </a:r>
          </a:p>
          <a:p>
            <a:pPr lvl="1"/>
            <a:r>
              <a:rPr lang="en-US" dirty="0"/>
              <a:t>Delivery platforms</a:t>
            </a:r>
          </a:p>
          <a:p>
            <a:pPr lvl="2"/>
            <a:r>
              <a:rPr lang="en-US" dirty="0"/>
              <a:t>Intramuscular</a:t>
            </a:r>
          </a:p>
          <a:p>
            <a:pPr lvl="2"/>
            <a:r>
              <a:rPr lang="en-US" dirty="0"/>
              <a:t>Skin patch</a:t>
            </a:r>
          </a:p>
          <a:p>
            <a:pPr lvl="2"/>
            <a:r>
              <a:rPr lang="en-US" dirty="0"/>
              <a:t>Intranasal</a:t>
            </a:r>
          </a:p>
        </p:txBody>
      </p:sp>
    </p:spTree>
    <p:extLst>
      <p:ext uri="{BB962C8B-B14F-4D97-AF65-F5344CB8AC3E}">
        <p14:creationId xmlns:p14="http://schemas.microsoft.com/office/powerpoint/2010/main" val="390258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C65B-E7EA-F24A-989E-79EACA4F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Efficacy of Vaccine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9BE5-A805-974B-9C7C-6F853D07E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28" y="1923596"/>
            <a:ext cx="49094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Challenge results</a:t>
            </a:r>
          </a:p>
          <a:p>
            <a:pPr lvl="1"/>
            <a:r>
              <a:rPr lang="en-US" dirty="0"/>
              <a:t>Animal model directly infected with virus </a:t>
            </a:r>
          </a:p>
          <a:p>
            <a:pPr lvl="1"/>
            <a:r>
              <a:rPr lang="en-US" dirty="0"/>
              <a:t>Survival, weight loss, clinical scores, viral load</a:t>
            </a:r>
          </a:p>
          <a:p>
            <a:r>
              <a:rPr lang="en-US" dirty="0"/>
              <a:t>Magnitude of antibody response</a:t>
            </a:r>
          </a:p>
          <a:p>
            <a:r>
              <a:rPr lang="en-US" dirty="0"/>
              <a:t>Viral breadth of antibody response</a:t>
            </a:r>
          </a:p>
          <a:p>
            <a:r>
              <a:rPr lang="en-US" dirty="0"/>
              <a:t>Functionality of the antibody response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EF2C3-71B0-8742-9FF4-F7C9FB09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88" y="2244158"/>
            <a:ext cx="3561658" cy="345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21F22-5ED8-BA4C-B106-A0EF1949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244158"/>
            <a:ext cx="3403537" cy="3458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85675-C3AE-F845-85FA-3A5241EEDD52}"/>
              </a:ext>
            </a:extLst>
          </p:cNvPr>
          <p:cNvSpPr txBox="1"/>
          <p:nvPr/>
        </p:nvSpPr>
        <p:spPr>
          <a:xfrm>
            <a:off x="0" y="6304002"/>
            <a:ext cx="5830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Krammer</a:t>
            </a:r>
            <a:r>
              <a:rPr lang="en-US" sz="1000" dirty="0"/>
              <a:t> F, Weir JP, Engelhardt O, Katz JM, Cox RJ. Meeting report and review: Immunological assays and correlates of protection for next-generation influenza vaccines. Influenza Other Respir Viruses. 2020 Mar;14(2):237-243. </a:t>
            </a:r>
            <a:r>
              <a:rPr lang="en-US" sz="1000" dirty="0" err="1"/>
              <a:t>doi</a:t>
            </a:r>
            <a:r>
              <a:rPr lang="en-US" sz="1000" dirty="0"/>
              <a:t>: 10.1111/irv.12706. </a:t>
            </a:r>
            <a:r>
              <a:rPr lang="en-US" sz="1000" dirty="0" err="1"/>
              <a:t>Epub</a:t>
            </a:r>
            <a:r>
              <a:rPr lang="en-US" sz="1000" dirty="0"/>
              <a:t> 2019 Dec 13. PMID: 31837101; PMCID: PMC7040967.</a:t>
            </a:r>
          </a:p>
        </p:txBody>
      </p:sp>
    </p:spTree>
    <p:extLst>
      <p:ext uri="{BB962C8B-B14F-4D97-AF65-F5344CB8AC3E}">
        <p14:creationId xmlns:p14="http://schemas.microsoft.com/office/powerpoint/2010/main" val="107633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EAAE-F576-2743-AA76-9016EB8D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Correlates of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9F4C-9C10-DC4C-AB60-B2A2614A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assays for different vaccine type</a:t>
            </a:r>
          </a:p>
          <a:p>
            <a:r>
              <a:rPr lang="en-US" dirty="0"/>
              <a:t>Not standardized or harmonized across labs yet</a:t>
            </a:r>
          </a:p>
          <a:p>
            <a:endParaRPr lang="en-US" dirty="0"/>
          </a:p>
          <a:p>
            <a:r>
              <a:rPr lang="en-US" dirty="0"/>
              <a:t>Measure the </a:t>
            </a:r>
            <a:r>
              <a:rPr lang="en-US" b="1" dirty="0"/>
              <a:t>magnitude</a:t>
            </a:r>
            <a:r>
              <a:rPr lang="en-US" dirty="0"/>
              <a:t> of the immune response</a:t>
            </a:r>
          </a:p>
          <a:p>
            <a:endParaRPr lang="en-US" dirty="0"/>
          </a:p>
          <a:p>
            <a:r>
              <a:rPr lang="en-US" dirty="0"/>
              <a:t>However, how is the </a:t>
            </a:r>
            <a:r>
              <a:rPr lang="en-US" b="1" dirty="0"/>
              <a:t>viral breadth </a:t>
            </a:r>
            <a:r>
              <a:rPr lang="en-US" dirty="0"/>
              <a:t>of the immune response measured? </a:t>
            </a:r>
          </a:p>
        </p:txBody>
      </p:sp>
    </p:spTree>
    <p:extLst>
      <p:ext uri="{BB962C8B-B14F-4D97-AF65-F5344CB8AC3E}">
        <p14:creationId xmlns:p14="http://schemas.microsoft.com/office/powerpoint/2010/main" val="284149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DCA5-4C44-B647-9F05-760E1F37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Breadth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5771-8989-E64A-9A46-207E1F79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Conduct the correlate of protection assay against:</a:t>
            </a:r>
          </a:p>
          <a:p>
            <a:pPr lvl="1"/>
            <a:r>
              <a:rPr lang="en-US" dirty="0"/>
              <a:t>Homologous virus</a:t>
            </a:r>
          </a:p>
          <a:p>
            <a:pPr lvl="1"/>
            <a:r>
              <a:rPr lang="en-US" dirty="0"/>
              <a:t>Heterologous viruses</a:t>
            </a:r>
          </a:p>
          <a:p>
            <a:r>
              <a:rPr lang="en-US" dirty="0"/>
              <a:t>Compare results</a:t>
            </a:r>
          </a:p>
          <a:p>
            <a:endParaRPr lang="en-US" dirty="0"/>
          </a:p>
          <a:p>
            <a:r>
              <a:rPr lang="en-US" dirty="0"/>
              <a:t>How to compare the results from between different vaccine candidates to choose the one with the broadest breadth and sufficient magnitude of response?</a:t>
            </a:r>
          </a:p>
        </p:txBody>
      </p:sp>
    </p:spTree>
    <p:extLst>
      <p:ext uri="{BB962C8B-B14F-4D97-AF65-F5344CB8AC3E}">
        <p14:creationId xmlns:p14="http://schemas.microsoft.com/office/powerpoint/2010/main" val="141102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FF22-9612-374B-9148-650A9787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method: Count the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23F4A-098B-A248-9B6D-3ECC612810AB}"/>
              </a:ext>
            </a:extLst>
          </p:cNvPr>
          <p:cNvSpPr txBox="1"/>
          <p:nvPr/>
        </p:nvSpPr>
        <p:spPr>
          <a:xfrm>
            <a:off x="0" y="6457890"/>
            <a:ext cx="592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Allen, 2021. Evaluation of Next-Generation H3 Influenza Vaccines in Ferrets Pre-Immune to Historical H3N2 Viruses. 10.3389/fimmu.2021.707339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86657-350E-A642-B0A9-AA67AD5D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451" y="2006556"/>
            <a:ext cx="7110735" cy="3252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120B5-C193-1C45-8355-7560CD304E7C}"/>
              </a:ext>
            </a:extLst>
          </p:cNvPr>
          <p:cNvSpPr txBox="1"/>
          <p:nvPr/>
        </p:nvSpPr>
        <p:spPr>
          <a:xfrm>
            <a:off x="408562" y="1605064"/>
            <a:ext cx="4578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 chooses the breadth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 not be the same strains chosen by other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representative strains from different ‘eras’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bias of inclusion of more related recent isolates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2010-2019 = 9 strains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2000-2009 = 6 strains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1990-1999 = 4 strains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1980-1989 = 2 strains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1970-1979 = 3 strains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1968-1969 = 1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43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76E9BF0-D1B2-094D-9F2A-C30E5742DBF3}" vid="{DFFA3BC8-3155-DC4B-B247-76C522E394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10214</TotalTime>
  <Words>2186</Words>
  <Application>Microsoft Office PowerPoint</Application>
  <PresentationFormat>Widescreen</PresentationFormat>
  <Paragraphs>237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Theme1</vt:lpstr>
      <vt:lpstr>Quantifying the Breadth of Vaccine Responses</vt:lpstr>
      <vt:lpstr>Influenza virus</vt:lpstr>
      <vt:lpstr>Influenza vaccines</vt:lpstr>
      <vt:lpstr>Next Generation of Influenza Vaccines</vt:lpstr>
      <vt:lpstr>Candidates in Development</vt:lpstr>
      <vt:lpstr>Efficacy of Vaccine Candidates</vt:lpstr>
      <vt:lpstr>Conclusion: Correlates of protection</vt:lpstr>
      <vt:lpstr>Viral Breadth Determination</vt:lpstr>
      <vt:lpstr>Most common method: Count the strains</vt:lpstr>
      <vt:lpstr>Count the Strains</vt:lpstr>
      <vt:lpstr>How to quantify the differences between strains?</vt:lpstr>
      <vt:lpstr>Year of Isolation</vt:lpstr>
      <vt:lpstr>Genetic Differences</vt:lpstr>
      <vt:lpstr>Antigenic Cartography</vt:lpstr>
      <vt:lpstr>Landscapes include antigenic distance information</vt:lpstr>
      <vt:lpstr>Antigenic Landscapes with Summary Path</vt:lpstr>
      <vt:lpstr>Antigenic Landscape profiles</vt:lpstr>
      <vt:lpstr>Metrics of Antibody Profiles</vt:lpstr>
      <vt:lpstr>Summary</vt:lpstr>
      <vt:lpstr>Overall</vt:lpstr>
      <vt:lpstr>Discussion</vt:lpstr>
      <vt:lpstr>Extra slides</vt:lpstr>
      <vt:lpstr>Antigenic Landscapes without Distances</vt:lpstr>
      <vt:lpstr>Antigenic Landscapes without Distances</vt:lpstr>
      <vt:lpstr>Antigenic Landscapes with Summary Path</vt:lpstr>
      <vt:lpstr>Antigenic Landscapes with Summary Path</vt:lpstr>
      <vt:lpstr>Antibody Landscapes with Relative Distance</vt:lpstr>
      <vt:lpstr>How can antigenic cartography used for breadth?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Breadth of Vaccine Responses</dc:title>
  <dc:creator>Amanda Lee Skarlupka</dc:creator>
  <cp:lastModifiedBy>Amanda Lee Skarlupka</cp:lastModifiedBy>
  <cp:revision>9</cp:revision>
  <dcterms:created xsi:type="dcterms:W3CDTF">2021-10-01T19:41:52Z</dcterms:created>
  <dcterms:modified xsi:type="dcterms:W3CDTF">2023-08-26T19:41:02Z</dcterms:modified>
</cp:coreProperties>
</file>